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4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2C38AE-FF02-4206-AA3A-597DA16A81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45AA6-567A-4617-9113-CCB80F605E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26CA62-EE5D-438C-BBFC-E57323211C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36788-E32E-4665-9A1D-1813AB2211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688117-B0A8-446A-A165-A8C7EE1A84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E2384E-C055-49F9-87DD-129BE512AA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6D375B-E2FA-4233-99DD-F4DF13AE2C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4871D-D3F1-40FB-822A-27B811A3E4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98888-68B4-4940-ABDA-0C4D863D53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637E02-05FC-485D-AE68-89037E05EE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391A74-4DF0-443F-A780-96A04AC7E4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1902EF2-455C-4156-B5E8-A2358061598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11638" y="2130425"/>
            <a:ext cx="4246562" cy="2162175"/>
          </a:xfrm>
        </p:spPr>
        <p:txBody>
          <a:bodyPr/>
          <a:lstStyle/>
          <a:p>
            <a:r>
              <a:rPr lang="ru-RU" sz="6000" dirty="0">
                <a:solidFill>
                  <a:srgbClr val="000099"/>
                </a:solidFill>
                <a:latin typeface="Monotype Corsiva" pitchFamily="66" charset="0"/>
              </a:rPr>
              <a:t>Зеркальная симметрия</a:t>
            </a:r>
          </a:p>
        </p:txBody>
      </p:sp>
      <p:pic>
        <p:nvPicPr>
          <p:cNvPr id="10" name="Рисунок 9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571480"/>
            <a:ext cx="2571768" cy="2811579"/>
          </a:xfrm>
          <a:prstGeom prst="rect">
            <a:avLst/>
          </a:prstGeom>
        </p:spPr>
      </p:pic>
      <p:pic>
        <p:nvPicPr>
          <p:cNvPr id="14" name="Рисунок 13" descr="Рисунок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88" y="571480"/>
            <a:ext cx="1892078" cy="1354134"/>
          </a:xfrm>
          <a:prstGeom prst="rect">
            <a:avLst/>
          </a:prstGeom>
        </p:spPr>
      </p:pic>
      <p:pic>
        <p:nvPicPr>
          <p:cNvPr id="15" name="Рисунок 14" descr="Рисунок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4357694"/>
            <a:ext cx="1500198" cy="1500198"/>
          </a:xfrm>
          <a:prstGeom prst="rect">
            <a:avLst/>
          </a:prstGeom>
        </p:spPr>
      </p:pic>
      <p:pic>
        <p:nvPicPr>
          <p:cNvPr id="16" name="Рисунок 15" descr="Рисунок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8992" y="4429132"/>
            <a:ext cx="2128058" cy="2177935"/>
          </a:xfrm>
          <a:prstGeom prst="rect">
            <a:avLst/>
          </a:prstGeom>
        </p:spPr>
      </p:pic>
      <p:pic>
        <p:nvPicPr>
          <p:cNvPr id="17" name="Рисунок 16" descr="Рисунок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2264" y="4429132"/>
            <a:ext cx="2263093" cy="1601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713"/>
            <a:ext cx="5483225" cy="568801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>
                <a:solidFill>
                  <a:srgbClr val="000099"/>
                </a:solidFill>
                <a:latin typeface="Monotype Corsiva" pitchFamily="66" charset="0"/>
              </a:rPr>
              <a:t>Подобно тому как на плоскости мы говорим  об осевой симметрии – симметрии </a:t>
            </a:r>
            <a:r>
              <a:rPr lang="ru-RU" sz="4000" u="sng">
                <a:solidFill>
                  <a:srgbClr val="000099"/>
                </a:solidFill>
                <a:latin typeface="Monotype Corsiva" pitchFamily="66" charset="0"/>
              </a:rPr>
              <a:t>относительно прямой</a:t>
            </a:r>
            <a:r>
              <a:rPr lang="ru-RU" sz="4000">
                <a:solidFill>
                  <a:srgbClr val="000099"/>
                </a:solidFill>
                <a:latin typeface="Monotype Corsiva" pitchFamily="66" charset="0"/>
              </a:rPr>
              <a:t>, </a:t>
            </a:r>
          </a:p>
          <a:p>
            <a:pPr algn="ctr">
              <a:buFontTx/>
              <a:buNone/>
            </a:pPr>
            <a:r>
              <a:rPr lang="ru-RU" sz="4000">
                <a:solidFill>
                  <a:srgbClr val="000099"/>
                </a:solidFill>
                <a:latin typeface="Monotype Corsiva" pitchFamily="66" charset="0"/>
              </a:rPr>
              <a:t>   в пространстве говорят о зеркальной симметрии – симметрии </a:t>
            </a:r>
            <a:r>
              <a:rPr lang="ru-RU" sz="4000" u="sng">
                <a:solidFill>
                  <a:srgbClr val="000099"/>
                </a:solidFill>
                <a:latin typeface="Monotype Corsiva" pitchFamily="66" charset="0"/>
              </a:rPr>
              <a:t>относительно плоскости</a:t>
            </a:r>
          </a:p>
        </p:txBody>
      </p:sp>
      <p:pic>
        <p:nvPicPr>
          <p:cNvPr id="11" name="Рисунок 10" descr="Рисунок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214290"/>
            <a:ext cx="2182091" cy="2098964"/>
          </a:xfrm>
          <a:prstGeom prst="rect">
            <a:avLst/>
          </a:prstGeom>
        </p:spPr>
      </p:pic>
      <p:pic>
        <p:nvPicPr>
          <p:cNvPr id="14" name="Рисунок 13" descr="Рисунок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644" y="1785926"/>
            <a:ext cx="1614791" cy="2081719"/>
          </a:xfrm>
          <a:prstGeom prst="rect">
            <a:avLst/>
          </a:prstGeom>
        </p:spPr>
      </p:pic>
      <p:pic>
        <p:nvPicPr>
          <p:cNvPr id="15" name="Рисунок 14" descr="Рисунок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570" y="3000372"/>
            <a:ext cx="1562100" cy="1562100"/>
          </a:xfrm>
          <a:prstGeom prst="rect">
            <a:avLst/>
          </a:prstGeom>
        </p:spPr>
      </p:pic>
      <p:pic>
        <p:nvPicPr>
          <p:cNvPr id="17" name="Рисунок 16" descr="Рисунок1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5206" y="4643446"/>
            <a:ext cx="1666875" cy="1733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3467100" cy="4175125"/>
          </a:xfrm>
        </p:spPr>
        <p:txBody>
          <a:bodyPr/>
          <a:lstStyle/>
          <a:p>
            <a:pPr>
              <a:buFontTx/>
              <a:buNone/>
            </a:pPr>
            <a:r>
              <a:rPr lang="ru-RU" sz="4000">
                <a:solidFill>
                  <a:srgbClr val="000099"/>
                </a:solidFill>
                <a:latin typeface="Monotype Corsiva" pitchFamily="66" charset="0"/>
              </a:rPr>
              <a:t>С этой симметрией мы постоянно встречаемся, глядя в зеркало или  на воду</a:t>
            </a:r>
          </a:p>
        </p:txBody>
      </p:sp>
      <p:pic>
        <p:nvPicPr>
          <p:cNvPr id="11" name="Рисунок 10" descr="Рисунок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428604"/>
            <a:ext cx="3371850" cy="3009900"/>
          </a:xfrm>
          <a:prstGeom prst="rect">
            <a:avLst/>
          </a:prstGeom>
        </p:spPr>
      </p:pic>
      <p:pic>
        <p:nvPicPr>
          <p:cNvPr id="13" name="Рисунок 12" descr="Рисунок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4214818"/>
            <a:ext cx="2690446" cy="2039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276475"/>
            <a:ext cx="8229600" cy="2333625"/>
          </a:xfrm>
        </p:spPr>
        <p:txBody>
          <a:bodyPr/>
          <a:lstStyle/>
          <a:p>
            <a:pPr>
              <a:buFontTx/>
              <a:buNone/>
            </a:pPr>
            <a:r>
              <a:rPr lang="ru-RU" sz="4000">
                <a:solidFill>
                  <a:srgbClr val="000099"/>
                </a:solidFill>
                <a:latin typeface="Monotype Corsiva" pitchFamily="66" charset="0"/>
              </a:rPr>
              <a:t>Достаточно взглянуть на окружающий нас реальный мир, чтобы убедиться в первостепенном значении именно зеркальной симметрии. </a:t>
            </a:r>
          </a:p>
        </p:txBody>
      </p:sp>
      <p:pic>
        <p:nvPicPr>
          <p:cNvPr id="11" name="Рисунок 10" descr="Рисунок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2296197" cy="1691935"/>
          </a:xfrm>
          <a:prstGeom prst="rect">
            <a:avLst/>
          </a:prstGeom>
        </p:spPr>
      </p:pic>
      <p:pic>
        <p:nvPicPr>
          <p:cNvPr id="12" name="Рисунок 11" descr="Рисунок16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3700" y="0"/>
            <a:ext cx="2400300" cy="2428875"/>
          </a:xfrm>
          <a:prstGeom prst="rect">
            <a:avLst/>
          </a:prstGeom>
        </p:spPr>
      </p:pic>
      <p:pic>
        <p:nvPicPr>
          <p:cNvPr id="13" name="Рисунок 12" descr="Рисунок1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4500570"/>
            <a:ext cx="2113280" cy="203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213"/>
            <a:ext cx="7885113" cy="4525962"/>
          </a:xfrm>
        </p:spPr>
        <p:txBody>
          <a:bodyPr/>
          <a:lstStyle/>
          <a:p>
            <a:pPr>
              <a:buFontTx/>
              <a:buNone/>
            </a:pPr>
            <a:r>
              <a:rPr lang="ru-RU" sz="4000">
                <a:solidFill>
                  <a:srgbClr val="000099"/>
                </a:solidFill>
                <a:latin typeface="Monotype Corsiva" pitchFamily="66" charset="0"/>
              </a:rPr>
              <a:t>В самом деле, форма всех </a:t>
            </a:r>
          </a:p>
          <a:p>
            <a:pPr>
              <a:buFontTx/>
              <a:buNone/>
            </a:pPr>
            <a:r>
              <a:rPr lang="ru-RU" sz="4000">
                <a:solidFill>
                  <a:srgbClr val="000099"/>
                </a:solidFill>
                <a:latin typeface="Monotype Corsiva" pitchFamily="66" charset="0"/>
              </a:rPr>
              <a:t>объектов, которые двигаются по земной поверхности или возле нее — шагают, плывут, летят, катятся, — обладает, как правило, одной более или менее хорошо выраженной плоскостью симметрии.</a:t>
            </a:r>
          </a:p>
        </p:txBody>
      </p:sp>
      <p:pic>
        <p:nvPicPr>
          <p:cNvPr id="6" name="Рисунок 5" descr="Рисунок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2128345" cy="1418897"/>
          </a:xfrm>
          <a:prstGeom prst="rect">
            <a:avLst/>
          </a:prstGeom>
        </p:spPr>
      </p:pic>
      <p:pic>
        <p:nvPicPr>
          <p:cNvPr id="10" name="Рисунок 9" descr="Рисунок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4231" y="0"/>
            <a:ext cx="2549769" cy="2514600"/>
          </a:xfrm>
          <a:prstGeom prst="rect">
            <a:avLst/>
          </a:prstGeom>
        </p:spPr>
      </p:pic>
      <p:pic>
        <p:nvPicPr>
          <p:cNvPr id="11" name="Рисунок 10" descr="Рисунок2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1850" y="5143500"/>
            <a:ext cx="1962150" cy="171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Рисунок2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206" y="0"/>
            <a:ext cx="1756611" cy="2478505"/>
          </a:xfrm>
          <a:prstGeom prst="rect">
            <a:avLst/>
          </a:prstGeom>
        </p:spPr>
      </p:pic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7625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4000">
                <a:solidFill>
                  <a:srgbClr val="000099"/>
                </a:solidFill>
                <a:latin typeface="Monotype Corsiva" pitchFamily="66" charset="0"/>
              </a:rPr>
              <a:t>Зеркальная симметрия преобладает в животном и растительном мире, </a:t>
            </a:r>
          </a:p>
          <a:p>
            <a:pPr>
              <a:buFontTx/>
              <a:buNone/>
            </a:pPr>
            <a:r>
              <a:rPr lang="ru-RU" sz="4000">
                <a:solidFill>
                  <a:srgbClr val="000099"/>
                </a:solidFill>
                <a:latin typeface="Monotype Corsiva" pitchFamily="66" charset="0"/>
              </a:rPr>
              <a:t>  что заставляет ученых думать, что это непростое совпадение. </a:t>
            </a:r>
          </a:p>
        </p:txBody>
      </p:sp>
      <p:pic>
        <p:nvPicPr>
          <p:cNvPr id="13" name="Рисунок 12" descr="Рисунок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3429000"/>
            <a:ext cx="2928926" cy="2863353"/>
          </a:xfrm>
          <a:prstGeom prst="rect">
            <a:avLst/>
          </a:prstGeom>
        </p:spPr>
      </p:pic>
      <p:pic>
        <p:nvPicPr>
          <p:cNvPr id="16" name="Рисунок 15" descr="Рисунок2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3214686"/>
            <a:ext cx="1940635" cy="1924048"/>
          </a:xfrm>
          <a:prstGeom prst="rect">
            <a:avLst/>
          </a:prstGeom>
        </p:spPr>
      </p:pic>
      <p:pic>
        <p:nvPicPr>
          <p:cNvPr id="17" name="Рисунок 16" descr="Рисунок2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0496" y="5304971"/>
            <a:ext cx="1524000" cy="1553029"/>
          </a:xfrm>
          <a:prstGeom prst="rect">
            <a:avLst/>
          </a:prstGeom>
        </p:spPr>
      </p:pic>
      <p:pic>
        <p:nvPicPr>
          <p:cNvPr id="18" name="Рисунок 17" descr="Рисунок25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0826" y="2928934"/>
            <a:ext cx="1857388" cy="1415153"/>
          </a:xfrm>
          <a:prstGeom prst="rect">
            <a:avLst/>
          </a:prstGeom>
        </p:spPr>
      </p:pic>
      <p:pic>
        <p:nvPicPr>
          <p:cNvPr id="19" name="Рисунок 18" descr="Рисунок26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29454" y="5000636"/>
            <a:ext cx="1524000" cy="15697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6130925" cy="5792788"/>
          </a:xfrm>
        </p:spPr>
        <p:txBody>
          <a:bodyPr/>
          <a:lstStyle/>
          <a:p>
            <a:pPr>
              <a:buFontTx/>
              <a:buNone/>
            </a:pPr>
            <a:r>
              <a:rPr lang="ru-RU" sz="4000" dirty="0">
                <a:solidFill>
                  <a:srgbClr val="000099"/>
                </a:solidFill>
                <a:latin typeface="Monotype Corsiva" pitchFamily="66" charset="0"/>
              </a:rPr>
              <a:t>Симметрия наблюдалась в строении живых организмов уже 500 млн. лет назад. Следовательно, симметрия возникла не случайно — возможно, симметричные объекты легче воспринимать живым существам.</a:t>
            </a:r>
          </a:p>
          <a:p>
            <a:pPr>
              <a:buFontTx/>
              <a:buNone/>
            </a:pPr>
            <a:endParaRPr lang="ru-RU" sz="4000" dirty="0">
              <a:solidFill>
                <a:srgbClr val="000099"/>
              </a:solidFill>
              <a:latin typeface="Monotype Corsiva" pitchFamily="66" charset="0"/>
            </a:endParaRPr>
          </a:p>
        </p:txBody>
      </p:sp>
      <p:pic>
        <p:nvPicPr>
          <p:cNvPr id="9" name="Рисунок 8" descr="Рисунок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8291" y="0"/>
            <a:ext cx="3075709" cy="2446638"/>
          </a:xfrm>
          <a:prstGeom prst="rect">
            <a:avLst/>
          </a:prstGeom>
        </p:spPr>
      </p:pic>
      <p:pic>
        <p:nvPicPr>
          <p:cNvPr id="10" name="Рисунок 9" descr="Рисунок2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9960" y="2500306"/>
            <a:ext cx="3194040" cy="2023705"/>
          </a:xfrm>
          <a:prstGeom prst="rect">
            <a:avLst/>
          </a:prstGeom>
        </p:spPr>
      </p:pic>
      <p:pic>
        <p:nvPicPr>
          <p:cNvPr id="11" name="Рисунок 10" descr="Рисунок3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5975" y="4657725"/>
            <a:ext cx="3248025" cy="2200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000100" y="2786058"/>
            <a:ext cx="6800850" cy="28575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4000" b="1" dirty="0">
                <a:solidFill>
                  <a:srgbClr val="0070C0"/>
                </a:solidFill>
                <a:latin typeface="Monotype Corsiva" pitchFamily="66" charset="0"/>
              </a:rPr>
              <a:t>«Что может быть больше похоже на мою руку или моё ухо, чем их собственные отражения в зеркале? И всё </a:t>
            </a:r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</a:rPr>
              <a:t>же, рук у, </a:t>
            </a:r>
            <a:r>
              <a:rPr lang="ru-RU" sz="4000" b="1" dirty="0">
                <a:solidFill>
                  <a:srgbClr val="0070C0"/>
                </a:solidFill>
                <a:latin typeface="Monotype Corsiva" pitchFamily="66" charset="0"/>
              </a:rPr>
              <a:t>которую я вижу в зеркале, нельзя поставить на место настоящей руки…»</a:t>
            </a:r>
          </a:p>
          <a:p>
            <a:pPr>
              <a:lnSpc>
                <a:spcPct val="80000"/>
              </a:lnSpc>
            </a:pPr>
            <a:r>
              <a:rPr lang="ru-RU" sz="4000" b="1" dirty="0">
                <a:solidFill>
                  <a:srgbClr val="0070C0"/>
                </a:solidFill>
                <a:latin typeface="Monotype Corsiva" pitchFamily="66" charset="0"/>
              </a:rPr>
              <a:t>                                    И. Кант</a:t>
            </a:r>
          </a:p>
        </p:txBody>
      </p:sp>
      <p:pic>
        <p:nvPicPr>
          <p:cNvPr id="4" name="Рисунок 3" descr="Рисунок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642918"/>
            <a:ext cx="2464611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149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Оформление по умолчанию</vt:lpstr>
      <vt:lpstr>Зеркальная симметрия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Зеркальная симметрия</dc:title>
  <dc:creator>USER</dc:creator>
  <cp:lastModifiedBy>Алёна</cp:lastModifiedBy>
  <cp:revision>20</cp:revision>
  <dcterms:created xsi:type="dcterms:W3CDTF">2009-01-12T10:47:01Z</dcterms:created>
  <dcterms:modified xsi:type="dcterms:W3CDTF">2009-01-25T07:23:40Z</dcterms:modified>
</cp:coreProperties>
</file>